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84" r:id="rId6"/>
    <p:sldId id="269" r:id="rId7"/>
    <p:sldId id="259" r:id="rId8"/>
    <p:sldId id="266" r:id="rId9"/>
    <p:sldId id="270" r:id="rId10"/>
    <p:sldId id="271" r:id="rId11"/>
    <p:sldId id="272" r:id="rId12"/>
    <p:sldId id="275" r:id="rId13"/>
    <p:sldId id="262" r:id="rId14"/>
    <p:sldId id="280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>
        <p:scale>
          <a:sx n="80" d="100"/>
          <a:sy n="80" d="100"/>
        </p:scale>
        <p:origin x="75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D1F63-BE11-4B4F-862A-3A9065460824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1E7CE-CC06-42F6-B84D-DC041A785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00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5021-774A-F574-0C8B-171B30D48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AC42D-464E-3F0B-5C8C-7FF200AAF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C00C-6AF0-675E-A448-A8FB0BD7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5871-26DF-0922-7460-A0C234C2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B44F-B3B7-23C0-2029-03FB929E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22CB-1C68-566D-33AB-5A6475B5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81660-C15D-A82A-B4E7-28438C086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C2728-EDA8-5E4E-83B2-C61C3160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84ED7-2042-6067-1CAC-018E6974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0A35F-38D1-8F90-16CA-13BC40A6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56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E1412-EDC7-BFF6-3262-18C6571D4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D6E69-32C1-250B-FDD2-E08F2C7B6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52F73-0BDF-D7EF-8226-46EAFB83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A332-81F9-782C-12C2-D9D120F8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9E46-7670-D1B7-3A0B-3AAE1628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9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F863-74B4-CEF9-9D0E-76F78943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D7F7-DA99-B0E9-DA10-E08EDE9F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8EA84-5DF2-B9C8-5648-05EBE698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24F55-44CE-0821-1A1B-7D63C14D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5FA5-0B7F-2B9B-C314-EBDA2E34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95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CBFE-4E15-FA6C-6CAD-5128C2ED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F103A-B2DA-909F-DBDB-7A3630FE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4B171-D794-7FF4-4C3A-996B65AF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DE3C3-D5BE-C9B0-DA90-C3B27C62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9C49-C639-8789-2AEA-37C45E37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27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4CDF-3BF0-5E20-E24F-1F15B919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81895-1F2F-03AA-89D0-2EF8E8BA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C9AFC-CBA8-3BAA-5F14-4B085201C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77869-90D6-7765-C46E-37610FB3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CE1DC-713F-6434-E43A-C839CA3F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3794D-4460-783E-5CBC-4494DC4E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7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6C4B-46EF-54BD-A7AF-6A684FF9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52A91-14FD-EE0D-3324-BCC4FC0E5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035A5-9DDB-FA25-2E81-56A5D267C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F0A6D-0DF7-7020-0DC6-6EF6D8F99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B6334-156E-340C-F37A-928F0D26A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DEB7B-424D-D57B-4384-FB484D25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5403A-FEB5-0B10-F7E5-1A217287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AA1D3-39BC-1CAB-AC82-12869356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2A94-3E42-D492-346F-11B031E7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90F52-5456-B913-0833-738BF3E4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681C7-9471-B169-A0B1-A9ECAE78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D734F-E491-F914-66A0-557204AA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59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2E93F-B4F3-E04B-00DA-B927CDDC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A1AE0-9233-ED10-BAA0-1701B9F6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0DB01-B013-C658-3B25-E96515A6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08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4324-E858-547B-D016-411C73EB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5D34-1971-5A71-B4B4-C791578A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DB7B1-EFA5-3DDE-EB1B-CC817E3F7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BCB5-4D2C-7D15-DE05-3D97CDE2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6AB7E-CBC1-FAF9-C511-25A14719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508AC-0662-2D36-DC82-46CE85C7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68B0-953C-C71A-22DC-CD11C37C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90AAD8-7959-1153-A4F3-07A08E3BF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C6940-062E-4688-5547-DEC50812B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C2FAB-D45A-FEB1-1D9F-055C8BE7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46F98-4859-50DF-0AE5-233FDD91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E69FE-F255-6464-D70B-2B819C73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34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772C6-0C16-B7D7-23BB-8AFB5F36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BF28C-C190-2D15-1DF5-D093D671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AAA9F-3767-B595-900B-9CA272D0D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FF2A3-FE64-4AB2-AC44-B2B157B94A82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9B88D-CE85-A87D-513B-7212E4245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2D3B1-2A4D-C991-6C03-56769AB1E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C3DB2-0C8D-47C0-BAF9-7203ACD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36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19A53-F140-F28F-6F3A-063A5FCE2906}"/>
              </a:ext>
            </a:extLst>
          </p:cNvPr>
          <p:cNvSpPr txBox="1"/>
          <p:nvPr/>
        </p:nvSpPr>
        <p:spPr>
          <a:xfrm>
            <a:off x="6096000" y="1550504"/>
            <a:ext cx="6510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/>
              <a:t>VLSI Physical Design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FAED0B03-6164-9C8A-5FB4-4C3E47034DBC}"/>
              </a:ext>
            </a:extLst>
          </p:cNvPr>
          <p:cNvSpPr/>
          <p:nvPr/>
        </p:nvSpPr>
        <p:spPr>
          <a:xfrm>
            <a:off x="-904461" y="0"/>
            <a:ext cx="5327374" cy="6858000"/>
          </a:xfrm>
          <a:prstGeom prst="snip2Diag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3161C-9FAB-7302-6FE0-281E4A061EDB}"/>
              </a:ext>
            </a:extLst>
          </p:cNvPr>
          <p:cNvSpPr txBox="1"/>
          <p:nvPr/>
        </p:nvSpPr>
        <p:spPr>
          <a:xfrm>
            <a:off x="102811" y="5579013"/>
            <a:ext cx="3869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Team Members:</a:t>
            </a:r>
          </a:p>
          <a:p>
            <a:endParaRPr lang="en-IN" dirty="0"/>
          </a:p>
          <a:p>
            <a:r>
              <a:rPr lang="en-IN" dirty="0"/>
              <a:t>Riya Jain (20ecu008)</a:t>
            </a:r>
          </a:p>
          <a:p>
            <a:r>
              <a:rPr lang="en-IN" dirty="0"/>
              <a:t>Vasu Singh (20ecu021)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DF90F-B5AE-9271-04C2-5140FF1EEE1C}"/>
              </a:ext>
            </a:extLst>
          </p:cNvPr>
          <p:cNvSpPr txBox="1"/>
          <p:nvPr/>
        </p:nvSpPr>
        <p:spPr>
          <a:xfrm>
            <a:off x="9802334" y="5934670"/>
            <a:ext cx="3869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Under the guidance of:</a:t>
            </a:r>
          </a:p>
          <a:p>
            <a:endParaRPr lang="en-IN" dirty="0"/>
          </a:p>
          <a:p>
            <a:r>
              <a:rPr lang="en-IN" dirty="0" err="1"/>
              <a:t>Dr.</a:t>
            </a:r>
            <a:r>
              <a:rPr lang="en-IN" dirty="0"/>
              <a:t> Vandana Khanna </a:t>
            </a:r>
          </a:p>
        </p:txBody>
      </p:sp>
    </p:spTree>
    <p:extLst>
      <p:ext uri="{BB962C8B-B14F-4D97-AF65-F5344CB8AC3E}">
        <p14:creationId xmlns:p14="http://schemas.microsoft.com/office/powerpoint/2010/main" val="226596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939CE4F-2A15-7A9B-CF1C-441F02172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9091" r="31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89890-BE3A-1FE9-78AA-3EE0ACE5A686}"/>
              </a:ext>
            </a:extLst>
          </p:cNvPr>
          <p:cNvSpPr txBox="1"/>
          <p:nvPr/>
        </p:nvSpPr>
        <p:spPr>
          <a:xfrm>
            <a:off x="239855" y="1397671"/>
            <a:ext cx="561801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End Cap and Well Taps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84043-BB06-D5E8-282E-03334F63D041}"/>
              </a:ext>
            </a:extLst>
          </p:cNvPr>
          <p:cNvSpPr txBox="1"/>
          <p:nvPr/>
        </p:nvSpPr>
        <p:spPr>
          <a:xfrm>
            <a:off x="-49325" y="-2212460"/>
            <a:ext cx="6196377" cy="3456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Pre-Placement </a:t>
            </a:r>
          </a:p>
        </p:txBody>
      </p:sp>
    </p:spTree>
    <p:extLst>
      <p:ext uri="{BB962C8B-B14F-4D97-AF65-F5344CB8AC3E}">
        <p14:creationId xmlns:p14="http://schemas.microsoft.com/office/powerpoint/2010/main" val="289236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2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C008C8-22A8-13D8-9741-0DF0BB4B9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17246" r="30543" b="7101"/>
          <a:stretch/>
        </p:blipFill>
        <p:spPr>
          <a:xfrm>
            <a:off x="6421035" y="1159753"/>
            <a:ext cx="5129784" cy="45384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7F44E4-AB9D-0B02-11B7-527668C48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t="17536" r="30625" b="6812"/>
          <a:stretch/>
        </p:blipFill>
        <p:spPr>
          <a:xfrm>
            <a:off x="641180" y="1159737"/>
            <a:ext cx="5129784" cy="4538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C3CECF-BDCF-232A-6D2C-3A722551F511}"/>
              </a:ext>
            </a:extLst>
          </p:cNvPr>
          <p:cNvSpPr txBox="1"/>
          <p:nvPr/>
        </p:nvSpPr>
        <p:spPr>
          <a:xfrm>
            <a:off x="1941400" y="-2117210"/>
            <a:ext cx="6196377" cy="3456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latin typeface="+mj-lt"/>
                <a:ea typeface="+mj-ea"/>
                <a:cs typeface="+mj-cs"/>
              </a:rPr>
              <a:t>    Plac</a:t>
            </a:r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6600" b="1" kern="1200" dirty="0">
                <a:latin typeface="+mj-lt"/>
                <a:ea typeface="+mj-ea"/>
                <a:cs typeface="+mj-cs"/>
              </a:rPr>
              <a:t>ment </a:t>
            </a:r>
          </a:p>
        </p:txBody>
      </p:sp>
    </p:spTree>
    <p:extLst>
      <p:ext uri="{BB962C8B-B14F-4D97-AF65-F5344CB8AC3E}">
        <p14:creationId xmlns:p14="http://schemas.microsoft.com/office/powerpoint/2010/main" val="282018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1B6D895-4F19-D763-0AAA-296EF644D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0" t="18406" r="30299" b="28551"/>
          <a:stretch/>
        </p:blipFill>
        <p:spPr>
          <a:xfrm>
            <a:off x="1434547" y="1262270"/>
            <a:ext cx="9322905" cy="49885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999C9-C9E7-6C2F-75A2-B7544F5FEF70}"/>
              </a:ext>
            </a:extLst>
          </p:cNvPr>
          <p:cNvSpPr txBox="1"/>
          <p:nvPr/>
        </p:nvSpPr>
        <p:spPr>
          <a:xfrm>
            <a:off x="3920573" y="314772"/>
            <a:ext cx="413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CLOCK TREE SYNTHESIS</a:t>
            </a:r>
          </a:p>
        </p:txBody>
      </p:sp>
    </p:spTree>
    <p:extLst>
      <p:ext uri="{BB962C8B-B14F-4D97-AF65-F5344CB8AC3E}">
        <p14:creationId xmlns:p14="http://schemas.microsoft.com/office/powerpoint/2010/main" val="380745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E7AC4-74D2-2D0D-F1B7-E2A61020ABA9}"/>
              </a:ext>
            </a:extLst>
          </p:cNvPr>
          <p:cNvSpPr txBox="1"/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C76BE-1FA7-9934-8671-8E329D4C457C}"/>
              </a:ext>
            </a:extLst>
          </p:cNvPr>
          <p:cNvSpPr txBox="1"/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Routing in VLSI is making physical connections between signal pins using metal layers.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skew requirement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Open circuit clean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routed paths must meet setup and hold timing margin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DRVs max. capacitance/transitions must be under the limit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minimize the total wire length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minimize the critical path delay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minimize the congestion hotspots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-&gt; meeting the timing DRCs and obtaining a good timing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QoR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6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67726C-4B2C-1B4E-6B19-4BC73F809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8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C32172C-D943-2D50-0CB1-DFD347B6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07D5B-D0F0-C0E1-9603-A1DCCEAD8E04}"/>
              </a:ext>
            </a:extLst>
          </p:cNvPr>
          <p:cNvSpPr txBox="1"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324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E2256-1F3F-043B-18E8-1347A9E7440A}"/>
              </a:ext>
            </a:extLst>
          </p:cNvPr>
          <p:cNvSpPr txBox="1"/>
          <p:nvPr/>
        </p:nvSpPr>
        <p:spPr>
          <a:xfrm>
            <a:off x="-18679" y="344102"/>
            <a:ext cx="6193339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i="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8-BIT Microprogrammed  </a:t>
            </a:r>
            <a:r>
              <a:rPr lang="en-US" sz="4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  <a:r>
              <a:rPr lang="en-US" sz="4200" b="1" i="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rocessor</a:t>
            </a:r>
            <a:endParaRPr lang="en-US" sz="4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8E2A2-851A-AA20-0AEB-8E8967709AA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 microprogrammed control unit is a complex programmable unit that outputs control signals to data path according to its "microprogram". 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 microprogrammed control unit can be regarded as a simple computer.  In this view, a processor has another simple processor inside it which is its control unit. 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Controlling a data path is described by its microprogram</a:t>
            </a:r>
            <a:r>
              <a:rPr lang="en-US" sz="1500" b="0" i="0" dirty="0">
                <a:effectLst/>
              </a:rPr>
              <a:t>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463EE-869B-AA2E-5A1F-0A9B873AA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45" t="21807" r="3700" b="26725"/>
          <a:stretch/>
        </p:blipFill>
        <p:spPr>
          <a:xfrm>
            <a:off x="5648762" y="0"/>
            <a:ext cx="6543238" cy="683971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181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5CC41BDF-C93D-FB92-8D60-0010ED22D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06C74-8A56-4AA0-92A0-73BF4E3C44D4}"/>
              </a:ext>
            </a:extLst>
          </p:cNvPr>
          <p:cNvSpPr txBox="1"/>
          <p:nvPr/>
        </p:nvSpPr>
        <p:spPr>
          <a:xfrm>
            <a:off x="8046720" y="1045597"/>
            <a:ext cx="3633746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Logic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6423B-ED8D-00A7-F80A-CE2F2C2F3726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Logic synthesis is </a:t>
            </a:r>
            <a:r>
              <a:rPr lang="en-US" sz="2000" b="1" i="0" dirty="0">
                <a:effectLst/>
              </a:rPr>
              <a:t>the process of automatic production of logic components, in particular digital circuits</a:t>
            </a:r>
            <a:r>
              <a:rPr lang="en-US" sz="2000" b="0" i="0" dirty="0">
                <a:effectLst/>
              </a:rPr>
              <a:t>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It is a subject about how to abstract and represent logic circuits, how to manipulate and transform them, and how to analyze and optimize them.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735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036D2-F9CF-9A61-C3EA-9E077BD110D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FD3688B-9460-07D9-2256-710046100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0" t="32672" r="23493" b="23814"/>
          <a:stretch/>
        </p:blipFill>
        <p:spPr>
          <a:xfrm>
            <a:off x="3569110" y="943897"/>
            <a:ext cx="8249264" cy="53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5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FBFB45-8C3D-F104-2C46-F413EDF9A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6F216-AA1C-050C-07F1-6D28BBC9EF75}"/>
              </a:ext>
            </a:extLst>
          </p:cNvPr>
          <p:cNvSpPr txBox="1"/>
          <p:nvPr/>
        </p:nvSpPr>
        <p:spPr>
          <a:xfrm>
            <a:off x="5624050" y="4547788"/>
            <a:ext cx="6135329" cy="1754326"/>
          </a:xfrm>
          <a:prstGeom prst="rect">
            <a:avLst/>
          </a:prstGeom>
          <a:solidFill>
            <a:srgbClr val="FFFFFF">
              <a:alpha val="91000"/>
            </a:srgbClr>
          </a:solidFill>
          <a:ln w="279400" cap="sq" cmpd="thinThick" algn="ctr">
            <a:solidFill>
              <a:srgbClr val="FFFFFF">
                <a:alpha val="91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Generated Netlist</a:t>
            </a:r>
          </a:p>
        </p:txBody>
      </p:sp>
    </p:spTree>
    <p:extLst>
      <p:ext uri="{BB962C8B-B14F-4D97-AF65-F5344CB8AC3E}">
        <p14:creationId xmlns:p14="http://schemas.microsoft.com/office/powerpoint/2010/main" val="104929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241D9B-BB90-F4A4-EE99-C7F1B0D9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4" r="61359" b="12464"/>
          <a:stretch/>
        </p:blipFill>
        <p:spPr>
          <a:xfrm>
            <a:off x="6593926" y="730048"/>
            <a:ext cx="5300383" cy="59490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BB100B-BB71-95AB-E7AB-6E53B59A7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5" r="64130" b="51305"/>
          <a:stretch/>
        </p:blipFill>
        <p:spPr>
          <a:xfrm>
            <a:off x="1304009" y="3918535"/>
            <a:ext cx="4601091" cy="27605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092F70-BCD7-12C7-5A59-48E0C7223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5" r="71060" b="53623"/>
          <a:stretch/>
        </p:blipFill>
        <p:spPr>
          <a:xfrm>
            <a:off x="1813135" y="515905"/>
            <a:ext cx="3838415" cy="26815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B5C0A-BC19-6FAF-1569-ED660761C3BC}"/>
              </a:ext>
            </a:extLst>
          </p:cNvPr>
          <p:cNvSpPr txBox="1"/>
          <p:nvPr/>
        </p:nvSpPr>
        <p:spPr>
          <a:xfrm>
            <a:off x="119270" y="327991"/>
            <a:ext cx="123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After Genus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0450F-B868-5A5C-2377-7AB0F33F14D7}"/>
              </a:ext>
            </a:extLst>
          </p:cNvPr>
          <p:cNvSpPr txBox="1"/>
          <p:nvPr/>
        </p:nvSpPr>
        <p:spPr>
          <a:xfrm>
            <a:off x="119270" y="4566195"/>
            <a:ext cx="123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After Genus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4C266-8363-23B1-FD2B-F6437A393576}"/>
              </a:ext>
            </a:extLst>
          </p:cNvPr>
          <p:cNvSpPr txBox="1"/>
          <p:nvPr/>
        </p:nvSpPr>
        <p:spPr>
          <a:xfrm>
            <a:off x="6332784" y="178905"/>
            <a:ext cx="324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After Genus Timing</a:t>
            </a:r>
          </a:p>
        </p:txBody>
      </p:sp>
    </p:spTree>
    <p:extLst>
      <p:ext uri="{BB962C8B-B14F-4D97-AF65-F5344CB8AC3E}">
        <p14:creationId xmlns:p14="http://schemas.microsoft.com/office/powerpoint/2010/main" val="82135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Floorplan on a table">
            <a:extLst>
              <a:ext uri="{FF2B5EF4-FFF2-40B4-BE49-F238E27FC236}">
                <a16:creationId xmlns:a16="http://schemas.microsoft.com/office/drawing/2014/main" id="{A469E908-C749-82D5-C3BF-A6B74A528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0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5526-1211-D816-892C-3A1E5D15D272}"/>
              </a:ext>
            </a:extLst>
          </p:cNvPr>
          <p:cNvSpPr txBox="1"/>
          <p:nvPr/>
        </p:nvSpPr>
        <p:spPr>
          <a:xfrm>
            <a:off x="7772150" y="640998"/>
            <a:ext cx="3908315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Floor and Power planning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41CAB-6D3A-CC23-CBCC-2FF5CF67AE15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Floor planning is </a:t>
            </a:r>
            <a:r>
              <a:rPr lang="en-US" sz="2000" b="1" i="0" dirty="0">
                <a:effectLst/>
              </a:rPr>
              <a:t>the first step in physical implementation of a design</a:t>
            </a:r>
            <a:r>
              <a:rPr lang="en-US" sz="2000" b="0" i="0" dirty="0">
                <a:effectLst/>
              </a:rPr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 Floor planning is an iterative process and is improved based on the feedback from placement results.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Power planning means to provide power to every macros, standard cells, and all other cells are present in the design. </a:t>
            </a:r>
          </a:p>
        </p:txBody>
      </p:sp>
    </p:spTree>
    <p:extLst>
      <p:ext uri="{BB962C8B-B14F-4D97-AF65-F5344CB8AC3E}">
        <p14:creationId xmlns:p14="http://schemas.microsoft.com/office/powerpoint/2010/main" val="228815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804AA-630D-59D2-C7C9-9D718C210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3" t="23478" r="44239" b="9710"/>
          <a:stretch/>
        </p:blipFill>
        <p:spPr>
          <a:xfrm>
            <a:off x="7098355" y="715295"/>
            <a:ext cx="4163947" cy="5531972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306B284-DAB6-9B5C-2B2A-139D9AD7A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24203" r="52880" b="10144"/>
          <a:stretch/>
        </p:blipFill>
        <p:spPr>
          <a:xfrm>
            <a:off x="124706" y="148085"/>
            <a:ext cx="5846588" cy="65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DCE7B3-1527-9A6F-C243-65DC25009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26522" r="53696" b="10434"/>
          <a:stretch/>
        </p:blipFill>
        <p:spPr>
          <a:xfrm>
            <a:off x="930695" y="1834093"/>
            <a:ext cx="4682539" cy="438043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41673ED-BAD0-CEDA-C326-A788B5175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" t="26812" r="53125" b="11884"/>
          <a:stretch/>
        </p:blipFill>
        <p:spPr>
          <a:xfrm>
            <a:off x="6090078" y="1570309"/>
            <a:ext cx="5171227" cy="4644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C2095-2C04-CBE1-E0A0-0CF21946F228}"/>
              </a:ext>
            </a:extLst>
          </p:cNvPr>
          <p:cNvSpPr txBox="1"/>
          <p:nvPr/>
        </p:nvSpPr>
        <p:spPr>
          <a:xfrm>
            <a:off x="1330533" y="1078845"/>
            <a:ext cx="2052497" cy="47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IN" sz="24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Rings</a:t>
            </a:r>
            <a:endParaRPr lang="en-IN" sz="2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D504-F7B1-3F95-DE56-099350901C8F}"/>
              </a:ext>
            </a:extLst>
          </p:cNvPr>
          <p:cNvSpPr txBox="1"/>
          <p:nvPr/>
        </p:nvSpPr>
        <p:spPr>
          <a:xfrm>
            <a:off x="6350711" y="643467"/>
            <a:ext cx="2363481" cy="93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IN" sz="24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Stripes</a:t>
            </a:r>
          </a:p>
          <a:p>
            <a:pPr defTabSz="813816">
              <a:spcAft>
                <a:spcPts val="600"/>
              </a:spcAft>
            </a:pPr>
            <a:r>
              <a:rPr lang="en-IN" sz="24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 Route</a:t>
            </a:r>
            <a:endParaRPr lang="en-IN" sz="2800" b="1"/>
          </a:p>
        </p:txBody>
      </p:sp>
    </p:spTree>
    <p:extLst>
      <p:ext uri="{BB962C8B-B14F-4D97-AF65-F5344CB8AC3E}">
        <p14:creationId xmlns:p14="http://schemas.microsoft.com/office/powerpoint/2010/main" val="195757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301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riya20ecu008</dc:creator>
  <cp:lastModifiedBy>Vasu Singh</cp:lastModifiedBy>
  <cp:revision>8</cp:revision>
  <dcterms:created xsi:type="dcterms:W3CDTF">2023-04-11T17:47:39Z</dcterms:created>
  <dcterms:modified xsi:type="dcterms:W3CDTF">2023-05-21T07:23:33Z</dcterms:modified>
</cp:coreProperties>
</file>